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408" r:id="rId2"/>
    <p:sldId id="422" r:id="rId3"/>
    <p:sldId id="425" r:id="rId4"/>
    <p:sldId id="424" r:id="rId5"/>
    <p:sldId id="355" r:id="rId6"/>
  </p:sldIdLst>
  <p:sldSz cx="12192000" cy="6858000"/>
  <p:notesSz cx="6858000" cy="9144000"/>
  <p:embeddedFontLst>
    <p:embeddedFont>
      <p:font typeface="Trebuchet MS" panose="020B0603020202020204" pitchFamily="34" charset="0"/>
      <p:regular r:id="rId8"/>
      <p:bold r:id="rId9"/>
      <p:italic r:id="rId10"/>
      <p:boldItalic r:id="rId11"/>
    </p:embeddedFont>
    <p:embeddedFont>
      <p:font typeface="Wingdings 3" panose="05040102010807070707" pitchFamily="18" charset="2"/>
      <p:regular r:id="rId12"/>
    </p:embeddedFont>
    <p:embeddedFont>
      <p:font typeface="B Titr" panose="00000700000000000000" pitchFamily="2" charset="-78"/>
      <p:bold r:id="rId13"/>
    </p:embeddedFont>
    <p:embeddedFont>
      <p:font typeface="2  Nazanin" panose="020B0604020202020204" charset="-78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2  Titr" panose="020B0604020202020204" charset="-78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26EEA-B928-49AC-BA3B-F42B0308DA9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37B71-27AD-4CCC-BA6C-97B9CEA3E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3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299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19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015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8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2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9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0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8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5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8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2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EE8DD-554C-47B1-A0DE-7833C45810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E1D39A-2BE1-42A3-8EC2-A2F96764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771" y="293803"/>
            <a:ext cx="8229600" cy="828501"/>
          </a:xfrm>
        </p:spPr>
        <p:txBody>
          <a:bodyPr>
            <a:noAutofit/>
          </a:bodyPr>
          <a:lstStyle/>
          <a:p>
            <a:pPr marL="685800" indent="-685800" algn="ctr" rt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a-IR" altLang="en-US" dirty="0">
                <a:solidFill>
                  <a:srgbClr val="00B050"/>
                </a:solidFill>
                <a:cs typeface="B Titr" panose="00000700000000000000" pitchFamily="2" charset="-78"/>
              </a:rPr>
              <a:t>نحوه مونتاژ تایر بر روی رینگ:نقطه قرمز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5E012CE-A7CC-453C-A543-BF8DDDC6EA3E}"/>
              </a:ext>
            </a:extLst>
          </p:cNvPr>
          <p:cNvSpPr txBox="1">
            <a:spLocks/>
          </p:cNvSpPr>
          <p:nvPr/>
        </p:nvSpPr>
        <p:spPr>
          <a:xfrm>
            <a:off x="2571362" y="1106557"/>
            <a:ext cx="9435108" cy="520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fa-IR" altLang="en-US" sz="2800" b="1" dirty="0">
                <a:solidFill>
                  <a:schemeClr val="tx1"/>
                </a:solidFill>
                <a:cs typeface="B Titr" panose="00000700000000000000" pitchFamily="2" charset="-78"/>
              </a:rPr>
              <a:t>نصب تایر بر روی رینگ های آلومینیومی و فولادی: </a:t>
            </a:r>
          </a:p>
          <a:p>
            <a:pPr marL="857250" lvl="1" indent="-457200" algn="just" rtl="1"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fa-IR" altLang="en-US" sz="2800" b="1" dirty="0">
                <a:solidFill>
                  <a:schemeClr val="tx1"/>
                </a:solidFill>
                <a:cs typeface="B Titr" panose="00000700000000000000" pitchFamily="2" charset="-78"/>
              </a:rPr>
              <a:t>در رینگ های دارای نقطه سبک رینگ،  نقطه قرمز تایر را در نقطه </a:t>
            </a:r>
            <a:r>
              <a:rPr lang="fa-IR" altLang="en-US" sz="2800" b="1" dirty="0">
                <a:solidFill>
                  <a:srgbClr val="FF0000"/>
                </a:solidFill>
                <a:cs typeface="B Titr" panose="00000700000000000000" pitchFamily="2" charset="-78"/>
              </a:rPr>
              <a:t>مجاور</a:t>
            </a:r>
            <a:r>
              <a:rPr lang="fa-IR" altLang="en-US" sz="2800" b="1" dirty="0">
                <a:solidFill>
                  <a:schemeClr val="tx1"/>
                </a:solidFill>
                <a:cs typeface="B Titr" panose="00000700000000000000" pitchFamily="2" charset="-78"/>
              </a:rPr>
              <a:t> نقطه سبک رینگ قرار دهید.</a:t>
            </a:r>
          </a:p>
          <a:p>
            <a:pPr marL="857250" lvl="1" indent="-457200" algn="just" rtl="1">
              <a:buClr>
                <a:srgbClr val="FF0000"/>
              </a:buClr>
              <a:buSzPct val="100000"/>
              <a:buFont typeface="+mj-lt"/>
              <a:buAutoNum type="arabicParenR"/>
            </a:pPr>
            <a:r>
              <a:rPr lang="fa-IR" altLang="en-US" sz="2800" b="1" dirty="0">
                <a:solidFill>
                  <a:schemeClr val="tx1"/>
                </a:solidFill>
                <a:cs typeface="B Titr" panose="00000700000000000000" pitchFamily="2" charset="-78"/>
              </a:rPr>
              <a:t>در رینگ های فاقد نقطه سبک، صرف نظر از نوع رینگ، نقطه قرمز تایر را در </a:t>
            </a:r>
            <a:r>
              <a:rPr lang="fa-IR" altLang="en-US" sz="2800" b="1" dirty="0">
                <a:solidFill>
                  <a:srgbClr val="FF0000"/>
                </a:solidFill>
                <a:cs typeface="B Titr" panose="00000700000000000000" pitchFamily="2" charset="-78"/>
              </a:rPr>
              <a:t>مجاور</a:t>
            </a:r>
            <a:r>
              <a:rPr lang="fa-IR" altLang="en-US" sz="2800" b="1" dirty="0">
                <a:solidFill>
                  <a:schemeClr val="tx1"/>
                </a:solidFill>
                <a:cs typeface="B Titr" panose="00000700000000000000" pitchFamily="2" charset="-78"/>
              </a:rPr>
              <a:t> محل نصب والو رینگ قرار </a:t>
            </a:r>
            <a:r>
              <a:rPr lang="fa-IR" altLang="en-US" sz="28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دهید</a:t>
            </a:r>
            <a:endParaRPr lang="fa-IR" altLang="en-US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400050" lvl="1" indent="0" algn="just" rtl="1">
              <a:buClr>
                <a:srgbClr val="FF0000"/>
              </a:buClr>
              <a:buSzPct val="100000"/>
              <a:buNone/>
            </a:pPr>
            <a:r>
              <a:rPr lang="fa-IR" altLang="en-US" sz="2800" b="1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CE9451-8D08-40AE-652E-D8BBD10135A4}"/>
              </a:ext>
            </a:extLst>
          </p:cNvPr>
          <p:cNvGrpSpPr/>
          <p:nvPr/>
        </p:nvGrpSpPr>
        <p:grpSpPr>
          <a:xfrm>
            <a:off x="410818" y="2585776"/>
            <a:ext cx="1925549" cy="2316446"/>
            <a:chOff x="463826" y="2612280"/>
            <a:chExt cx="1925549" cy="231644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EB111B-3C79-FEDB-149C-270011C8A9D4}"/>
                </a:ext>
              </a:extLst>
            </p:cNvPr>
            <p:cNvGrpSpPr/>
            <p:nvPr/>
          </p:nvGrpSpPr>
          <p:grpSpPr>
            <a:xfrm>
              <a:off x="463826" y="2612280"/>
              <a:ext cx="1925549" cy="1918365"/>
              <a:chOff x="442291" y="2262809"/>
              <a:chExt cx="3149048" cy="349526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278BC13-83F1-3F63-619A-1A2BFC54C320}"/>
                  </a:ext>
                </a:extLst>
              </p:cNvPr>
              <p:cNvGrpSpPr/>
              <p:nvPr/>
            </p:nvGrpSpPr>
            <p:grpSpPr>
              <a:xfrm>
                <a:off x="442291" y="2262809"/>
                <a:ext cx="3149048" cy="3149048"/>
                <a:chOff x="442291" y="2262809"/>
                <a:chExt cx="3149048" cy="3149048"/>
              </a:xfrm>
            </p:grpSpPr>
            <p:pic>
              <p:nvPicPr>
                <p:cNvPr id="18" name="Picture 4" descr="نقاشی ساعت برای کودکان">
                  <a:extLst>
                    <a:ext uri="{FF2B5EF4-FFF2-40B4-BE49-F238E27FC236}">
                      <a16:creationId xmlns:a16="http://schemas.microsoft.com/office/drawing/2014/main" id="{B0AAD349-CD38-154F-D787-16F15F988F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291" y="2262809"/>
                  <a:ext cx="3149048" cy="3149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Arrow: Down 18">
                  <a:extLst>
                    <a:ext uri="{FF2B5EF4-FFF2-40B4-BE49-F238E27FC236}">
                      <a16:creationId xmlns:a16="http://schemas.microsoft.com/office/drawing/2014/main" id="{AF98A24F-D0B6-22CB-AAC3-D7BB13236140}"/>
                    </a:ext>
                  </a:extLst>
                </p:cNvPr>
                <p:cNvSpPr/>
                <p:nvPr/>
              </p:nvSpPr>
              <p:spPr>
                <a:xfrm>
                  <a:off x="1804779" y="4208901"/>
                  <a:ext cx="424070" cy="828501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8DF118D-E8BB-6325-645D-46956FD3063B}"/>
                  </a:ext>
                </a:extLst>
              </p:cNvPr>
              <p:cNvGrpSpPr/>
              <p:nvPr/>
            </p:nvGrpSpPr>
            <p:grpSpPr>
              <a:xfrm>
                <a:off x="556593" y="5420145"/>
                <a:ext cx="2981739" cy="337930"/>
                <a:chOff x="675861" y="5897217"/>
                <a:chExt cx="2981739" cy="337930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E2C55403-E122-5A77-495D-101232628563}"/>
                    </a:ext>
                  </a:extLst>
                </p:cNvPr>
                <p:cNvCxnSpPr/>
                <p:nvPr/>
              </p:nvCxnSpPr>
              <p:spPr>
                <a:xfrm>
                  <a:off x="675861" y="5897217"/>
                  <a:ext cx="2981739" cy="0"/>
                </a:xfrm>
                <a:prstGeom prst="line">
                  <a:avLst/>
                </a:prstGeom>
                <a:ln w="762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C465D3A0-1026-3035-0E82-6E83E2066BEF}"/>
                    </a:ext>
                  </a:extLst>
                </p:cNvPr>
                <p:cNvGrpSpPr/>
                <p:nvPr/>
              </p:nvGrpSpPr>
              <p:grpSpPr>
                <a:xfrm>
                  <a:off x="675861" y="5940286"/>
                  <a:ext cx="1258957" cy="294861"/>
                  <a:chOff x="675861" y="5940286"/>
                  <a:chExt cx="1258957" cy="294861"/>
                </a:xfrm>
              </p:grpSpPr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B90EBDA2-2868-7F76-3FE1-DD5B480A21E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93913" y="5956851"/>
                    <a:ext cx="278296" cy="278296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8F59EC5C-819B-68E3-FEA0-51DA4D31262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351721" y="5956851"/>
                    <a:ext cx="278296" cy="278296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186FBE27-95ED-76F3-ACD3-9432C64F610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656522" y="5956851"/>
                    <a:ext cx="278296" cy="278296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2D5597E4-B086-8C1C-EECA-4843D65A815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75861" y="5940286"/>
                    <a:ext cx="278296" cy="278296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46D35E0B-3467-A2F4-DC98-08EEEF9A60A0}"/>
                    </a:ext>
                  </a:extLst>
                </p:cNvPr>
                <p:cNvGrpSpPr/>
                <p:nvPr/>
              </p:nvGrpSpPr>
              <p:grpSpPr>
                <a:xfrm>
                  <a:off x="2001078" y="5935316"/>
                  <a:ext cx="1258957" cy="294861"/>
                  <a:chOff x="675861" y="5940286"/>
                  <a:chExt cx="1258957" cy="294861"/>
                </a:xfrm>
              </p:grpSpPr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31FCADC3-5675-219D-F5D2-BAD7A159532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93913" y="5956851"/>
                    <a:ext cx="278296" cy="278296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E37F620D-42A7-9EF7-0277-609B6DC573C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351721" y="5956851"/>
                    <a:ext cx="278296" cy="278296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0BAF1547-1836-22B0-ECB3-DC7CF7CBCCF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656522" y="5956851"/>
                    <a:ext cx="278296" cy="278296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090D565D-0FFC-5F0F-45EB-9F4254722FE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75861" y="5940286"/>
                    <a:ext cx="278296" cy="278296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9A4F668C-7791-4313-45DB-8F76ED73FA45}"/>
                </a:ext>
              </a:extLst>
            </p:cNvPr>
            <p:cNvSpPr/>
            <p:nvPr/>
          </p:nvSpPr>
          <p:spPr>
            <a:xfrm rot="10800000">
              <a:off x="1275672" y="4297441"/>
              <a:ext cx="311568" cy="6312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2265020E-7C46-EFB1-8AF7-603DE0AB594F}"/>
              </a:ext>
            </a:extLst>
          </p:cNvPr>
          <p:cNvSpPr/>
          <p:nvPr/>
        </p:nvSpPr>
        <p:spPr>
          <a:xfrm>
            <a:off x="0" y="2702"/>
            <a:ext cx="2120348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2  Nazanin" panose="00000400000000000000" pitchFamily="2" charset="-78"/>
              </a:rPr>
              <a:t>اسلاید </a:t>
            </a:r>
            <a:fld id="{36E08382-591B-4E70-BC3E-CABF6A90C6E4}" type="slidenum">
              <a:rPr lang="fa-IR" sz="2400" b="1" smtClean="0">
                <a:cs typeface="2  Nazanin" panose="00000400000000000000" pitchFamily="2" charset="-78"/>
              </a:rPr>
              <a:t>1</a:t>
            </a:fld>
            <a:endParaRPr lang="en-US" sz="2400" b="1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20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A7699-9F2A-7A36-8CC5-676DBF851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47A0D59-DEE2-058C-6A40-FC441C8BA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2284" y="443471"/>
            <a:ext cx="8229600" cy="828501"/>
          </a:xfrm>
        </p:spPr>
        <p:txBody>
          <a:bodyPr>
            <a:noAutofit/>
          </a:bodyPr>
          <a:lstStyle/>
          <a:p>
            <a:pPr marL="685800" indent="-685800" algn="ctr" rt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a-IR" altLang="en-US" b="1" dirty="0">
                <a:solidFill>
                  <a:srgbClr val="00B050"/>
                </a:solidFill>
                <a:cs typeface="B Titr" panose="00000700000000000000" pitchFamily="2" charset="-78"/>
              </a:rPr>
              <a:t>تخت </a:t>
            </a:r>
            <a:r>
              <a:rPr lang="fa-IR" altLang="en-US" b="1" dirty="0" err="1">
                <a:solidFill>
                  <a:srgbClr val="00B050"/>
                </a:solidFill>
                <a:cs typeface="B Titr" panose="00000700000000000000" pitchFamily="2" charset="-78"/>
              </a:rPr>
              <a:t>شدگی</a:t>
            </a:r>
            <a:r>
              <a:rPr lang="fa-IR" altLang="en-US" b="1" dirty="0">
                <a:solidFill>
                  <a:srgbClr val="00B050"/>
                </a:solidFill>
                <a:cs typeface="B Titr" panose="00000700000000000000" pitchFamily="2" charset="-78"/>
              </a:rPr>
              <a:t>  </a:t>
            </a:r>
            <a:r>
              <a:rPr lang="en-US" altLang="en-US" b="1" dirty="0">
                <a:solidFill>
                  <a:srgbClr val="00B050"/>
                </a:solidFill>
                <a:cs typeface="B Titr" panose="00000700000000000000" pitchFamily="2" charset="-78"/>
              </a:rPr>
              <a:t>Flat spotting</a:t>
            </a:r>
            <a:endParaRPr lang="fa-IR" altLang="en-US" b="1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A7C01E-EA9F-5724-90EA-EBD4B925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4" y="1712740"/>
            <a:ext cx="8017567" cy="4515782"/>
          </a:xfrm>
        </p:spPr>
        <p:txBody>
          <a:bodyPr>
            <a:noAutofit/>
          </a:bodyPr>
          <a:lstStyle/>
          <a:p>
            <a:pPr marL="514350" indent="-514350" algn="just" rtl="1">
              <a:buClr>
                <a:srgbClr val="FF0000"/>
              </a:buClr>
              <a:buFont typeface="+mj-lt"/>
              <a:buAutoNum type="arabicParenR"/>
            </a:pPr>
            <a:r>
              <a:rPr lang="fa-IR" altLang="en-US" sz="3200" b="1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altLang="en-US" sz="2800" b="1" dirty="0">
                <a:solidFill>
                  <a:schemeClr val="tx1"/>
                </a:solidFill>
                <a:cs typeface="B Titr" panose="00000700000000000000" pitchFamily="2" charset="-78"/>
              </a:rPr>
              <a:t>مسطح شدن </a:t>
            </a:r>
            <a:r>
              <a:rPr lang="fa-IR" altLang="en-US" sz="28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یک قسمت از </a:t>
            </a:r>
            <a:r>
              <a:rPr lang="fa-IR" altLang="en-US" sz="2800" b="1" dirty="0">
                <a:solidFill>
                  <a:schemeClr val="tx1"/>
                </a:solidFill>
                <a:cs typeface="B Titr" panose="00000700000000000000" pitchFamily="2" charset="-78"/>
              </a:rPr>
              <a:t>رویه تایر به دلیل زیراست:</a:t>
            </a:r>
          </a:p>
          <a:p>
            <a:pPr marL="514350" indent="-514350" algn="just" rtl="1">
              <a:buClr>
                <a:srgbClr val="FF0000"/>
              </a:buClr>
              <a:buFont typeface="+mj-lt"/>
              <a:buAutoNum type="arabicParenR"/>
            </a:pP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ماندگاری</a:t>
            </a: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طولانی مدت </a:t>
            </a: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تایر تحت باد و بار زیر خودرو در حالت استاتیک به </a:t>
            </a: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خصوص در فصول </a:t>
            </a: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سرد سال</a:t>
            </a:r>
            <a:endParaRPr lang="fa-IR" altLang="en-US" sz="24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514350" indent="-514350" algn="just" rtl="1">
              <a:buClr>
                <a:srgbClr val="FF0000"/>
              </a:buClr>
              <a:buFont typeface="+mj-lt"/>
              <a:buAutoNum type="arabicParenR"/>
            </a:pP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ترمز ناگهانی و صاف شدن نقطه تماس تایر با سطح جاده</a:t>
            </a:r>
          </a:p>
          <a:p>
            <a:pPr marL="514350" indent="-514350" algn="just" rtl="1">
              <a:buClr>
                <a:srgbClr val="FF0000"/>
              </a:buClr>
              <a:buFont typeface="+mj-lt"/>
              <a:buAutoNum type="arabicParenR"/>
            </a:pP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کم باد بودن تایر در هنگام ترمز ناگهانی و یا </a:t>
            </a: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ماندگاری </a:t>
            </a: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طولانی مدت</a:t>
            </a:r>
            <a:endParaRPr lang="en-US" altLang="en-US" sz="24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0" indent="0" algn="just" rtl="1">
              <a:buClr>
                <a:srgbClr val="FF0000"/>
              </a:buClr>
              <a:buNone/>
            </a:pPr>
            <a:endParaRPr lang="fa-IR" altLang="en-US" sz="24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0" indent="0" algn="just" rtl="1">
              <a:buClr>
                <a:srgbClr val="FF0000"/>
              </a:buClr>
              <a:buNone/>
            </a:pPr>
            <a:r>
              <a:rPr lang="fa-IR" altLang="en-US" sz="2400" b="1" dirty="0">
                <a:solidFill>
                  <a:srgbClr val="0070C0"/>
                </a:solidFill>
                <a:cs typeface="B Titr" panose="00000700000000000000" pitchFamily="2" charset="-78"/>
              </a:rPr>
              <a:t>به علت عدم جذب خوب ضربه ناشی از تخت </a:t>
            </a:r>
            <a:r>
              <a:rPr lang="fa-IR" altLang="en-US" sz="24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شدگی، </a:t>
            </a:r>
            <a:r>
              <a:rPr lang="fa-IR" altLang="en-US" sz="2400" b="1" dirty="0">
                <a:solidFill>
                  <a:srgbClr val="0070C0"/>
                </a:solidFill>
                <a:cs typeface="B Titr" panose="00000700000000000000" pitchFamily="2" charset="-78"/>
              </a:rPr>
              <a:t>اثر کوبیدگی </a:t>
            </a:r>
            <a:r>
              <a:rPr lang="fa-IR" altLang="en-US" sz="24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در </a:t>
            </a:r>
            <a:r>
              <a:rPr lang="fa-IR" altLang="en-US" sz="2400" b="1" dirty="0">
                <a:solidFill>
                  <a:srgbClr val="0070C0"/>
                </a:solidFill>
                <a:cs typeface="B Titr" panose="00000700000000000000" pitchFamily="2" charset="-78"/>
              </a:rPr>
              <a:t>تایر‌های با دیواره </a:t>
            </a:r>
            <a:r>
              <a:rPr lang="fa-IR" altLang="en-US" sz="24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کوتاه‌تر، بیشتر از تایر‌های </a:t>
            </a:r>
            <a:r>
              <a:rPr lang="fa-IR" altLang="en-US" sz="2400" b="1" dirty="0">
                <a:solidFill>
                  <a:srgbClr val="0070C0"/>
                </a:solidFill>
                <a:cs typeface="B Titr" panose="00000700000000000000" pitchFamily="2" charset="-78"/>
              </a:rPr>
              <a:t>با دیواره </a:t>
            </a:r>
            <a:r>
              <a:rPr lang="fa-IR" altLang="en-US" sz="24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بلندتر، توسط </a:t>
            </a:r>
            <a:r>
              <a:rPr lang="fa-IR" altLang="en-US" sz="2400" b="1" dirty="0">
                <a:solidFill>
                  <a:srgbClr val="0070C0"/>
                </a:solidFill>
                <a:cs typeface="B Titr" panose="00000700000000000000" pitchFamily="2" charset="-78"/>
              </a:rPr>
              <a:t>سرنشینان حس </a:t>
            </a:r>
            <a:r>
              <a:rPr lang="fa-IR" altLang="en-US" sz="24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می‌گردد </a:t>
            </a:r>
            <a:endParaRPr lang="fa-IR" altLang="en-US" sz="2400" b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just" rtl="1">
              <a:buClr>
                <a:srgbClr val="FF0000"/>
              </a:buClr>
              <a:buNone/>
            </a:pPr>
            <a:endParaRPr lang="fa-IR" altLang="en-US" sz="24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514350" indent="-514350" algn="just" rtl="1">
              <a:buClr>
                <a:srgbClr val="FF0000"/>
              </a:buClr>
              <a:buFont typeface="+mj-lt"/>
              <a:buAutoNum type="arabicParenR"/>
            </a:pPr>
            <a:endParaRPr lang="fa-IR" altLang="en-US" sz="32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just" rtl="1">
              <a:buClr>
                <a:srgbClr val="FF0000"/>
              </a:buClr>
            </a:pPr>
            <a:endParaRPr lang="fa-IR" altLang="en-US" sz="3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D7AF02ED-9B51-5EC5-88BE-C2D6AAEE3066}"/>
              </a:ext>
            </a:extLst>
          </p:cNvPr>
          <p:cNvSpPr/>
          <p:nvPr/>
        </p:nvSpPr>
        <p:spPr>
          <a:xfrm>
            <a:off x="0" y="2702"/>
            <a:ext cx="2120348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2  Nazanin" panose="00000400000000000000" pitchFamily="2" charset="-78"/>
              </a:rPr>
              <a:t>اسلاید </a:t>
            </a:r>
            <a:fld id="{7C3452A2-67D7-4094-BC04-8DCB76D9C2A9}" type="slidenum">
              <a:rPr lang="fa-IR" sz="2400" b="1" smtClean="0">
                <a:cs typeface="2  Nazanin" panose="00000400000000000000" pitchFamily="2" charset="-78"/>
              </a:rPr>
              <a:t>2</a:t>
            </a:fld>
            <a:endParaRPr lang="en-US" sz="2400" b="1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DD7C0-A3A7-0B90-2DA6-4A8456655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BF13BF-E104-F809-2A8D-36C1BCFB9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712740"/>
            <a:ext cx="10469217" cy="4926599"/>
          </a:xfrm>
        </p:spPr>
        <p:txBody>
          <a:bodyPr>
            <a:noAutofit/>
          </a:bodyPr>
          <a:lstStyle/>
          <a:p>
            <a:pPr algn="just" rtl="1">
              <a:buClr>
                <a:srgbClr val="FF0000"/>
              </a:buClr>
            </a:pPr>
            <a:r>
              <a:rPr lang="fa-IR" altLang="en-US" sz="3200" b="1" dirty="0">
                <a:solidFill>
                  <a:schemeClr val="tx1"/>
                </a:solidFill>
                <a:cs typeface="B Titr" panose="00000700000000000000" pitchFamily="2" charset="-78"/>
              </a:rPr>
              <a:t> آیا پس از رخ دادن تخت </a:t>
            </a:r>
            <a:r>
              <a:rPr lang="fa-IR" altLang="en-US" sz="3200" b="1" dirty="0" err="1">
                <a:solidFill>
                  <a:schemeClr val="tx1"/>
                </a:solidFill>
                <a:cs typeface="B Titr" panose="00000700000000000000" pitchFamily="2" charset="-78"/>
              </a:rPr>
              <a:t>شدگی</a:t>
            </a:r>
            <a:r>
              <a:rPr lang="fa-IR" altLang="en-US" sz="3200" b="1" dirty="0">
                <a:solidFill>
                  <a:schemeClr val="tx1"/>
                </a:solidFill>
                <a:cs typeface="B Titr" panose="00000700000000000000" pitchFamily="2" charset="-78"/>
              </a:rPr>
              <a:t> باید تایر را تعویض </a:t>
            </a:r>
            <a:r>
              <a:rPr lang="fa-IR" altLang="en-US" sz="3200" b="1" dirty="0" err="1">
                <a:solidFill>
                  <a:schemeClr val="tx1"/>
                </a:solidFill>
                <a:cs typeface="B Titr" panose="00000700000000000000" pitchFamily="2" charset="-78"/>
              </a:rPr>
              <a:t>نمائیم</a:t>
            </a:r>
            <a:r>
              <a:rPr lang="fa-IR" altLang="en-US" sz="3200" b="1" dirty="0">
                <a:solidFill>
                  <a:schemeClr val="tx1"/>
                </a:solidFill>
                <a:cs typeface="B Titr" panose="00000700000000000000" pitchFamily="2" charset="-78"/>
              </a:rPr>
              <a:t>؟ </a:t>
            </a:r>
          </a:p>
          <a:p>
            <a:pPr algn="just" rt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altLang="en-US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تخت </a:t>
            </a:r>
            <a:r>
              <a:rPr lang="fa-IR" alt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شدگی دائمی: </a:t>
            </a: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اگر تخت شدگی به دلیل سایش بیش از حد ناشی از ترمز شدید یا فرسودگی تایر و </a:t>
            </a: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همچنین ماندگاری طولانی مدت خودرو در </a:t>
            </a: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باشد، با رانندگی از بین نخواهد </a:t>
            </a: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رفت. </a:t>
            </a: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در چنین مواردی نیاز  به تعویض  تایر خواهد بود</a:t>
            </a: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،(نکته حائز اهمیت آن است که ایراد اشاره شده ایمنی تایر </a:t>
            </a: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را به خطر می اندازد).</a:t>
            </a:r>
            <a:endParaRPr lang="fa-IR" altLang="en-US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D1694C85-98DF-C96B-3A7F-2548022AFFAE}"/>
              </a:ext>
            </a:extLst>
          </p:cNvPr>
          <p:cNvSpPr/>
          <p:nvPr/>
        </p:nvSpPr>
        <p:spPr>
          <a:xfrm>
            <a:off x="0" y="2702"/>
            <a:ext cx="2120348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2  Nazanin" panose="00000400000000000000" pitchFamily="2" charset="-78"/>
              </a:rPr>
              <a:t>اسلاید </a:t>
            </a:r>
            <a:fld id="{7C3452A2-67D7-4094-BC04-8DCB76D9C2A9}" type="slidenum">
              <a:rPr lang="fa-IR" sz="2400" b="1" smtClean="0">
                <a:cs typeface="2  Nazanin" panose="00000400000000000000" pitchFamily="2" charset="-78"/>
              </a:rPr>
              <a:t>3</a:t>
            </a:fld>
            <a:endParaRPr lang="en-US" sz="2400" b="1" dirty="0">
              <a:cs typeface="2  Nazanin" panose="00000400000000000000" pitchFamily="2" charset="-7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6229678-E0D9-2CAD-32AB-BBB7986B4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6522" y="487334"/>
            <a:ext cx="8229600" cy="828501"/>
          </a:xfrm>
        </p:spPr>
        <p:txBody>
          <a:bodyPr>
            <a:noAutofit/>
          </a:bodyPr>
          <a:lstStyle/>
          <a:p>
            <a:pPr marL="685800" indent="-685800" algn="ctr" rt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a-IR" altLang="en-US" b="1" dirty="0">
                <a:solidFill>
                  <a:srgbClr val="00B050"/>
                </a:solidFill>
                <a:cs typeface="2  Titr" panose="00000700000000000000" pitchFamily="2" charset="-78"/>
              </a:rPr>
              <a:t>تخت </a:t>
            </a:r>
            <a:r>
              <a:rPr lang="fa-IR" altLang="en-US" b="1" dirty="0" err="1">
                <a:solidFill>
                  <a:srgbClr val="00B050"/>
                </a:solidFill>
                <a:cs typeface="2  Titr" panose="00000700000000000000" pitchFamily="2" charset="-78"/>
              </a:rPr>
              <a:t>شدگی</a:t>
            </a:r>
            <a:r>
              <a:rPr lang="fa-IR" altLang="en-US" b="1" dirty="0">
                <a:solidFill>
                  <a:srgbClr val="00B050"/>
                </a:solidFill>
                <a:cs typeface="2  Titr" panose="00000700000000000000" pitchFamily="2" charset="-78"/>
              </a:rPr>
              <a:t>  </a:t>
            </a:r>
            <a:r>
              <a:rPr lang="en-US" altLang="en-US" b="1" dirty="0">
                <a:solidFill>
                  <a:srgbClr val="00B050"/>
                </a:solidFill>
                <a:cs typeface="2  Titr" panose="00000700000000000000" pitchFamily="2" charset="-78"/>
              </a:rPr>
              <a:t>Flat spotting</a:t>
            </a:r>
            <a:endParaRPr lang="fa-IR" altLang="en-US" b="1" dirty="0">
              <a:solidFill>
                <a:srgbClr val="00B05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68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A4818-FADA-BB91-B7E4-349FDE941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D06C02-2967-35D6-8CA7-C161F828B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" y="1405515"/>
            <a:ext cx="10469217" cy="5309928"/>
          </a:xfrm>
        </p:spPr>
        <p:txBody>
          <a:bodyPr>
            <a:noAutofit/>
          </a:bodyPr>
          <a:lstStyle/>
          <a:p>
            <a:pPr algn="just" rtl="1">
              <a:buClr>
                <a:srgbClr val="FF0000"/>
              </a:buClr>
            </a:pPr>
            <a:r>
              <a:rPr lang="fa-IR" altLang="en-US" sz="3200" b="1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altLang="en-US" sz="2800" b="1" dirty="0">
                <a:solidFill>
                  <a:schemeClr val="tx1"/>
                </a:solidFill>
                <a:cs typeface="B Titr" panose="00000700000000000000" pitchFamily="2" charset="-78"/>
              </a:rPr>
              <a:t>چگونه از تخت </a:t>
            </a:r>
            <a:r>
              <a:rPr lang="fa-IR" altLang="en-US" sz="2800" b="1" dirty="0" err="1">
                <a:solidFill>
                  <a:schemeClr val="tx1"/>
                </a:solidFill>
                <a:cs typeface="B Titr" panose="00000700000000000000" pitchFamily="2" charset="-78"/>
              </a:rPr>
              <a:t>شدگی</a:t>
            </a:r>
            <a:r>
              <a:rPr lang="fa-IR" altLang="en-US" sz="2800" b="1" dirty="0">
                <a:solidFill>
                  <a:schemeClr val="tx1"/>
                </a:solidFill>
                <a:cs typeface="B Titr" panose="00000700000000000000" pitchFamily="2" charset="-78"/>
              </a:rPr>
              <a:t> تایر جلوگیری </a:t>
            </a:r>
            <a:r>
              <a:rPr lang="fa-IR" altLang="en-US" sz="2800" b="1" dirty="0" err="1">
                <a:solidFill>
                  <a:schemeClr val="tx1"/>
                </a:solidFill>
                <a:cs typeface="B Titr" panose="00000700000000000000" pitchFamily="2" charset="-78"/>
              </a:rPr>
              <a:t>نمائیم</a:t>
            </a:r>
            <a:r>
              <a:rPr lang="fa-IR" altLang="en-US" sz="2800" b="1" dirty="0">
                <a:solidFill>
                  <a:schemeClr val="tx1"/>
                </a:solidFill>
                <a:cs typeface="B Titr" panose="00000700000000000000" pitchFamily="2" charset="-78"/>
              </a:rPr>
              <a:t>؟ </a:t>
            </a:r>
          </a:p>
          <a:p>
            <a:pPr marL="514350" indent="-514350" algn="just" rtl="1">
              <a:buClr>
                <a:srgbClr val="FF0000"/>
              </a:buClr>
              <a:buFont typeface="+mj-lt"/>
              <a:buAutoNum type="arabicParenR"/>
            </a:pP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خودرو را باید هر 30 روز یکبار، فقط در یک جهت، به اندازه‌ای که لاستیک‌ها 90 درجه بچرخند(حدود نیم متر) ، حرکت </a:t>
            </a: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داده شود.</a:t>
            </a:r>
            <a:endParaRPr lang="fa-IR" altLang="en-US" sz="24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514350" indent="-514350" algn="just" rtl="1">
              <a:buClr>
                <a:srgbClr val="FF0000"/>
              </a:buClr>
              <a:buFont typeface="+mj-lt"/>
              <a:buAutoNum type="arabicParenR"/>
            </a:pP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چنانچه خودروها برای مدت طولانی </a:t>
            </a: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در </a:t>
            </a: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انبارهای خودروسازان، نمایندگی و یا مشتری توقف </a:t>
            </a: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دارند، تاکید </a:t>
            </a: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می‌گردد </a:t>
            </a: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فشار باد تایرها</a:t>
            </a: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، در حد فشار </a:t>
            </a: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باد </a:t>
            </a:r>
            <a:r>
              <a:rPr lang="fa-IR" alt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ماکزیمم درج شده بر روی تایر(با </a:t>
            </a:r>
            <a:r>
              <a:rPr lang="fa-IR" altLang="en-US" sz="2400" b="1" dirty="0">
                <a:solidFill>
                  <a:schemeClr val="tx1"/>
                </a:solidFill>
                <a:cs typeface="B Titr" panose="00000700000000000000" pitchFamily="2" charset="-78"/>
              </a:rPr>
              <a:t>توجه به پیش بینی زمان توقف در پارکینگ)  تنظیم گردد، تا افت فشار ناشی از مرور زمان جبران گردد،(هرچه زمان توقف بیشتر باشد فشار باد تایر باید بیشتر باشد).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10450E47-AE09-058A-9128-3BA8D5203164}"/>
              </a:ext>
            </a:extLst>
          </p:cNvPr>
          <p:cNvSpPr/>
          <p:nvPr/>
        </p:nvSpPr>
        <p:spPr>
          <a:xfrm>
            <a:off x="0" y="2702"/>
            <a:ext cx="2120348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2  Nazanin" panose="00000400000000000000" pitchFamily="2" charset="-78"/>
              </a:rPr>
              <a:t>اسلاید </a:t>
            </a:r>
            <a:fld id="{7C3452A2-67D7-4094-BC04-8DCB76D9C2A9}" type="slidenum">
              <a:rPr lang="fa-IR" sz="2400" b="1" smtClean="0">
                <a:cs typeface="2  Nazanin" panose="00000400000000000000" pitchFamily="2" charset="-78"/>
              </a:rPr>
              <a:t>4</a:t>
            </a:fld>
            <a:endParaRPr lang="en-US" sz="2400" b="1" dirty="0">
              <a:cs typeface="2  Nazanin" panose="00000400000000000000" pitchFamily="2" charset="-7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A8A5075-5762-4DE1-7950-E9DD0511D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843" y="487334"/>
            <a:ext cx="8229600" cy="828501"/>
          </a:xfrm>
        </p:spPr>
        <p:txBody>
          <a:bodyPr>
            <a:noAutofit/>
          </a:bodyPr>
          <a:lstStyle/>
          <a:p>
            <a:pPr marL="685800" indent="-685800" algn="ctr" rt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a-IR" altLang="en-US" b="1" dirty="0">
                <a:solidFill>
                  <a:srgbClr val="00B050"/>
                </a:solidFill>
                <a:cs typeface="2  Titr" panose="00000700000000000000" pitchFamily="2" charset="-78"/>
              </a:rPr>
              <a:t>تخت </a:t>
            </a:r>
            <a:r>
              <a:rPr lang="fa-IR" altLang="en-US" b="1" dirty="0" err="1">
                <a:solidFill>
                  <a:srgbClr val="00B050"/>
                </a:solidFill>
                <a:cs typeface="2  Titr" panose="00000700000000000000" pitchFamily="2" charset="-78"/>
              </a:rPr>
              <a:t>شدگی</a:t>
            </a:r>
            <a:r>
              <a:rPr lang="fa-IR" altLang="en-US" b="1" dirty="0">
                <a:solidFill>
                  <a:srgbClr val="00B050"/>
                </a:solidFill>
                <a:cs typeface="2  Titr" panose="00000700000000000000" pitchFamily="2" charset="-78"/>
              </a:rPr>
              <a:t>  </a:t>
            </a:r>
            <a:r>
              <a:rPr lang="en-US" altLang="en-US" b="1" dirty="0">
                <a:solidFill>
                  <a:srgbClr val="00B050"/>
                </a:solidFill>
                <a:cs typeface="2  Titr" panose="00000700000000000000" pitchFamily="2" charset="-78"/>
              </a:rPr>
              <a:t>Flat spotting</a:t>
            </a:r>
            <a:endParaRPr lang="fa-IR" altLang="en-US" b="1" dirty="0">
              <a:solidFill>
                <a:srgbClr val="00B050"/>
              </a:solidFill>
              <a:cs typeface="2  Titr" panose="000007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FC9E7B-31CB-0E20-413B-8FD626059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3" y="4373218"/>
            <a:ext cx="6808206" cy="23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AutoShape 2"/>
          <p:cNvSpPr>
            <a:spLocks noChangeArrowheads="1"/>
          </p:cNvSpPr>
          <p:nvPr/>
        </p:nvSpPr>
        <p:spPr bwMode="auto">
          <a:xfrm>
            <a:off x="295835" y="940904"/>
            <a:ext cx="9205974" cy="5029590"/>
          </a:xfrm>
          <a:prstGeom prst="ellipseRibbon">
            <a:avLst>
              <a:gd name="adj1" fmla="val 23856"/>
              <a:gd name="adj2" fmla="val 69139"/>
              <a:gd name="adj3" fmla="val 15903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a-IR" altLang="en-US" sz="6600" dirty="0">
                <a:solidFill>
                  <a:schemeClr val="tx2"/>
                </a:solidFill>
                <a:latin typeface="+mj-lt"/>
                <a:ea typeface="+mj-ea"/>
                <a:cs typeface="B Titr" panose="00000700000000000000" pitchFamily="2" charset="-78"/>
              </a:rPr>
              <a:t>با تشکر از توجه شما</a:t>
            </a:r>
            <a:endParaRPr lang="en-US" altLang="en-US" sz="6600" dirty="0">
              <a:solidFill>
                <a:schemeClr val="tx2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80FACB6-5AF3-500F-AAB0-4FBC521298BF}"/>
              </a:ext>
            </a:extLst>
          </p:cNvPr>
          <p:cNvSpPr/>
          <p:nvPr/>
        </p:nvSpPr>
        <p:spPr>
          <a:xfrm>
            <a:off x="0" y="2702"/>
            <a:ext cx="2120348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2  Nazanin" panose="00000400000000000000" pitchFamily="2" charset="-78"/>
              </a:rPr>
              <a:t>اسلاید </a:t>
            </a:r>
            <a:fld id="{6520AB90-F590-4DD5-9E77-F698BBE072A5}" type="slidenum">
              <a:rPr lang="fa-IR" sz="2400" b="1" smtClean="0">
                <a:cs typeface="2  Nazanin" panose="00000400000000000000" pitchFamily="2" charset="-78"/>
              </a:rPr>
              <a:t>5</a:t>
            </a:fld>
            <a:endParaRPr lang="en-US" sz="2400" b="1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91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3428</TotalTime>
  <Words>356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Trebuchet MS</vt:lpstr>
      <vt:lpstr>Wingdings 3</vt:lpstr>
      <vt:lpstr>B Titr</vt:lpstr>
      <vt:lpstr>Arial</vt:lpstr>
      <vt:lpstr>2  Nazanin</vt:lpstr>
      <vt:lpstr>Calibri</vt:lpstr>
      <vt:lpstr>2  Titr</vt:lpstr>
      <vt:lpstr>Wingdings</vt:lpstr>
      <vt:lpstr>Facet</vt:lpstr>
      <vt:lpstr>نحوه مونتاژ تایر بر روی رینگ:نقطه قرمز</vt:lpstr>
      <vt:lpstr>تخت شدگی  Flat spotting</vt:lpstr>
      <vt:lpstr>تخت شدگی  Flat spotting</vt:lpstr>
      <vt:lpstr>تخت شدگی  Flat spotting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Ziaee</dc:creator>
  <cp:lastModifiedBy>Tayebi Farzad</cp:lastModifiedBy>
  <cp:revision>544</cp:revision>
  <dcterms:created xsi:type="dcterms:W3CDTF">2020-05-05T17:46:36Z</dcterms:created>
  <dcterms:modified xsi:type="dcterms:W3CDTF">2026-02-23T11:22:25Z</dcterms:modified>
</cp:coreProperties>
</file>